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34" r:id="rId58"/>
    <p:sldId id="335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microsoft.com/office/2007/relationships/hdphoto" Target="../media/hdphoto2.wdp"/><Relationship Id="rId4" Type="http://schemas.openxmlformats.org/officeDocument/2006/relationships/image" Target="../media/image4.gif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microsoft.com/office/2007/relationships/hdphoto" Target="../media/hdphoto4.wdp"/><Relationship Id="rId4" Type="http://schemas.openxmlformats.org/officeDocument/2006/relationships/image" Target="../media/image4.gif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microsoft.com/office/2007/relationships/hdphoto" Target="../media/hdphoto5.wdp"/><Relationship Id="rId4" Type="http://schemas.openxmlformats.org/officeDocument/2006/relationships/image" Target="../media/image4.gif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7.jp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8.jp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9.jp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4.gif"/><Relationship Id="rId9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84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8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0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25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0587" y="378904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Арбуз – </a:t>
            </a:r>
            <a:r>
              <a:rPr lang="ru-RU" sz="3600" b="1" dirty="0" err="1" smtClean="0">
                <a:solidFill>
                  <a:schemeClr val="bg1"/>
                </a:solidFill>
                <a:latin typeface="Comic Sans MS" pitchFamily="66" charset="0"/>
              </a:rPr>
              <a:t>це</a:t>
            </a:r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…</a:t>
            </a:r>
            <a:endParaRPr lang="ru-RU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Овоч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6" y="5032222"/>
              <a:ext cx="299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Фрукт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Горіх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Ягода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1" y="404664"/>
            <a:ext cx="8531344" cy="5050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22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-0.08785 0.00139 -0.16025 0.00301 -0.24341 0.00718 C -0.26112 0.01019 -0.25434 0.00972 -0.26337 0.00972 " pathEditMode="relative" rAng="0" ptsTypes="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645024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Яка 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цифра,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якщо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її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перевернути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з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голови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на ноги, стане на 3 </a:t>
            </a:r>
            <a:r>
              <a:rPr lang="ru-RU" sz="2600" b="1" dirty="0" err="1" smtClean="0">
                <a:solidFill>
                  <a:schemeClr val="bg1"/>
                </a:solidFill>
                <a:latin typeface="Comic Sans MS" pitchFamily="66" charset="0"/>
              </a:rPr>
              <a:t>більше</a:t>
            </a:r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6" y="5032222"/>
              <a:ext cx="299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9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" y="476610"/>
            <a:ext cx="8679817" cy="488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0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00023 C -0.01701 0.01204 0.00417 -0.00439 -0.01389 0.00533 C -0.02205 0.00996 -0.02847 0.01829 -0.0368 0.02269 C -0.04392 0.02639 -0.05139 0.02686 -0.05764 0.03218 C -0.07465 0.0463 -0.0875 0.06181 -0.10607 0.07431 C -0.11597 0.08102 -0.12187 0.08866 -0.13368 0.09352 C -0.13906 0.10047 -0.14288 0.10232 -0.15191 0.1051 C -0.16163 0.1132 -0.15121 0.10556 -0.16354 0.11065 C -0.1875 0.12061 -0.15642 0.10926 -0.17517 0.11852 C -0.17725 0.11945 -0.17986 0.11945 -0.18212 0.12037 C -0.19236 0.12477 -0.19027 0.12755 -0.2026 0.1301 C -0.21215 0.1375 -0.22482 0.14213 -0.23715 0.14514 C -0.24705 0.15348 -0.25833 0.15301 -0.2717 0.15301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7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645024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називається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картина, де </a:t>
            </a:r>
            <a:r>
              <a:rPr lang="ru-RU" sz="2600" b="1" dirty="0" err="1">
                <a:solidFill>
                  <a:schemeClr val="bg1"/>
                </a:solidFill>
                <a:latin typeface="Comic Sans MS" pitchFamily="66" charset="0"/>
              </a:rPr>
              <a:t>зображена</a:t>
            </a:r>
            <a:r>
              <a:rPr lang="ru-RU" sz="2600" b="1" dirty="0">
                <a:solidFill>
                  <a:schemeClr val="bg1"/>
                </a:solidFill>
                <a:latin typeface="Comic Sans MS" pitchFamily="66" charset="0"/>
              </a:rPr>
              <a:t> природа?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Натюрморт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6" y="5032222"/>
              <a:ext cx="299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Портрет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Пейзаж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Панорама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6" y="140557"/>
            <a:ext cx="7097866" cy="548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96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556 C 0.02934 0.00718 0.05694 0.00949 0.08628 0.01065 C 0.13246 0.01574 0.18194 0.0132 0.22882 0.01204 C 0.23906 0.01065 0.2493 0.00972 0.25954 0.0081 C 0.26562 0.00718 0.27812 0.00556 0.27812 0.0055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7384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ru-RU" sz="3600" b="1" dirty="0" err="1" smtClean="0">
                <a:solidFill>
                  <a:schemeClr val="bg1"/>
                </a:solidFill>
                <a:latin typeface="Comic Sans MS" pitchFamily="66" charset="0"/>
              </a:rPr>
              <a:t>Зелені</a:t>
            </a:r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Comic Sans MS" pitchFamily="66" charset="0"/>
              </a:rPr>
              <a:t>ї</a:t>
            </a:r>
            <a:r>
              <a:rPr lang="ru-RU" sz="3600" b="1" dirty="0" err="1" smtClean="0">
                <a:solidFill>
                  <a:schemeClr val="bg1"/>
                </a:solidFill>
                <a:latin typeface="Comic Sans MS" pitchFamily="66" charset="0"/>
              </a:rPr>
              <a:t>жаки</a:t>
            </a:r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» - </a:t>
            </a:r>
            <a:r>
              <a:rPr lang="ru-RU" sz="3600" b="1" dirty="0" err="1" smtClean="0">
                <a:solidFill>
                  <a:schemeClr val="bg1"/>
                </a:solidFill>
                <a:latin typeface="Comic Sans MS" pitchFamily="66" charset="0"/>
              </a:rPr>
              <a:t>це</a:t>
            </a:r>
            <a:r>
              <a:rPr lang="ru-RU" sz="3600" b="1" dirty="0" smtClean="0">
                <a:solidFill>
                  <a:schemeClr val="bg1"/>
                </a:solidFill>
                <a:latin typeface="Comic Sans MS" pitchFamily="66" charset="0"/>
              </a:rPr>
              <a:t>…</a:t>
            </a:r>
            <a:endParaRPr lang="ru-RU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Агрус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6" y="5032222"/>
              <a:ext cx="299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Кактуси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Огірки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Ківі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0" y="186791"/>
            <a:ext cx="7992912" cy="564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949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-0.00087 0.00255 -0.00087 0.00556 -0.0026 0.00741 C -0.00434 0.00903 -0.00764 0.0088 -0.00989 0.00996 C -0.01232 0.01135 -0.01458 0.01366 -0.01701 0.01505 C -0.02014 0.01667 -0.02343 0.01806 -0.02673 0.01991 C -0.02847 0.02153 -0.02951 0.02385 -0.03177 0.025 C -0.03455 0.02639 -0.03871 0.02523 -0.04114 0.02732 C -0.04323 0.02894 -0.04201 0.03287 -0.04375 0.03473 C -0.046 0.03704 -0.06198 0.04352 -0.06562 0.04468 C -0.07934 0.05903 -0.09236 0.07199 -0.1118 0.07709 C -0.12673 0.0926 -0.10955 0.07662 -0.13593 0.09213 C -0.15312 0.10209 -0.12343 0.09306 -0.15034 0.09954 C -0.15989 0.10949 -0.16545 0.10811 -0.17708 0.11459 C -0.1901 0.12199 -0.19323 0.12477 -0.20625 0.1294 C -0.21198 0.13588 -0.21753 0.13912 -0.22569 0.1419 C -0.24323 0.15996 -0.22343 0.1419 -0.2401 0.15186 C -0.24201 0.15301 -0.24323 0.15556 -0.24514 0.15672 C -0.26007 0.16598 -0.24462 0.15162 -0.25955 0.16412 C -0.26128 0.16574 -0.26267 0.16783 -0.26423 0.16945 C -0.26649 0.1713 -0.2717 0.17431 -0.2717 0.17454 " pathEditMode="relative" rAng="0" ptsTypes="fffffffff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7384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omic Sans MS" pitchFamily="66" charset="0"/>
              </a:rPr>
              <a:t>Слово «козак» означає - </a:t>
            </a:r>
            <a:endParaRPr lang="ru-RU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  <a:latin typeface="Comic Sans MS" pitchFamily="66" charset="0"/>
                </a:rPr>
                <a:t>Вільна, незалежна людина</a:t>
              </a:r>
              <a:endParaRPr lang="ru-RU" sz="2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Розбійник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Військовий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Той, що розводить кіз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481"/>
            <a:ext cx="6502461" cy="4600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4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007 0.00232 0.01076 0.00625 0.01649 0.01158 C 0.02048 0.01505 0.02882 0.02176 0.02882 0.02199 C 0.03159 0.02662 0.03698 0.02801 0.04149 0.03218 C 0.04566 0.04051 0.03993 0.03148 0.04982 0.04005 C 0.05642 0.04584 0.0625 0.05232 0.06857 0.05834 C 0.07239 0.06621 0.08281 0.06852 0.09114 0.07385 C 0.09896 0.07848 0.09583 0.08056 0.10573 0.08542 C 0.11215 0.09607 0.1026 0.08172 0.11406 0.09329 C 0.11527 0.09445 0.11441 0.0963 0.11597 0.09723 C 0.11944 0.09954 0.12864 0.10232 0.12864 0.10255 C 0.13975 0.11297 0.15208 0.12014 0.17222 0.12315 C 0.18437 0.12686 0.19705 0.1257 0.20972 0.12824 C 0.2276 0.13172 0.24531 0.13681 0.2618 0.14283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0980" y="364502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Національний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символ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України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Його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дарують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ним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обмінюються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у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Великоднє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свято</a:t>
            </a:r>
            <a:r>
              <a:rPr lang="ru-RU" sz="36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98471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Рушник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Верба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Писанка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Кутя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19" y="205892"/>
            <a:ext cx="7138207" cy="5353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3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86 -0.00254 C 0.10677 -0.00972 -0.05434 -0.00555 0.22777 -0.00254 C 0.23906 0.00047 0.23055 -0.00139 0.25451 -0.00139 " pathEditMode="relative" rAng="0" ptsTypes="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861047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О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сновний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закон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України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491" y="5103197"/>
              <a:ext cx="3042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Указ Президента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48061" y="4930356"/>
              <a:ext cx="3888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Кодекс законів про працю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1560" y="5877272"/>
              <a:ext cx="32284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Постанова</a:t>
              </a:r>
            </a:p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Верховної Ради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Конституція України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9536"/>
            <a:ext cx="7923697" cy="494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56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-0.26303 0.01019 -0.16719 0.01019 -0.28698 0.01019 " pathEditMode="relative" rAng="0" ptsTypes="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861047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В якому році Україна стала незалежною?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491" y="5103197"/>
              <a:ext cx="3042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1991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48060" y="5098471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2004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1560" y="6032557"/>
              <a:ext cx="322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1980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2014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9" y="143731"/>
            <a:ext cx="7660772" cy="541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9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046 C 0.01007 0.01389 -0.00243 -0.00555 0.00868 0.00787 C 0.00937 0.0088 0.00937 0.01019 0.01007 0.01135 C 0.01076 0.0125 0.01198 0.01366 0.01302 0.01482 C 0.01597 0.02292 0.02257 0.03056 0.02934 0.03704 C 0.03194 0.03982 0.0342 0.0426 0.03663 0.04537 C 0.03802 0.04699 0.04097 0.05023 0.04097 0.05047 C 0.04392 0.05718 0.04948 0.06273 0.0559 0.06806 C 0.06024 0.07917 0.06545 0.08102 0.07656 0.08681 C 0.08316 0.09584 0.09566 0.10186 0.10764 0.10579 C 0.11146 0.11019 0.11771 0.11227 0.12396 0.11412 C 0.12986 0.12153 0.14427 0.12454 0.15486 0.12686 C 0.17934 0.14283 0.225 0.14121 0.25399 0.14121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861047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uk-UA" sz="2800" b="1" dirty="0">
                <a:solidFill>
                  <a:schemeClr val="bg1"/>
                </a:solidFill>
                <a:latin typeface="Comic Sans MS" pitchFamily="66" charset="0"/>
              </a:rPr>
              <a:t>пишеться прислівник 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де/не/де?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491" y="5103197"/>
              <a:ext cx="3042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Денеде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48060" y="5098471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Де не де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1560" y="6032557"/>
              <a:ext cx="322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Де-не-де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Де - </a:t>
              </a:r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неде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04664"/>
            <a:ext cx="8147957" cy="503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15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C 0.01267 -0.00162 0.02257 -0.00393 0.03576 -0.00509 C 0.05156 -0.0081 0.03489 -0.00532 0.06423 -0.00764 C 0.07291 -0.00833 0.08177 -0.01041 0.09045 -0.01134 C 0.1118 -0.01574 0.125 -0.01782 0.14948 -0.01898 C 0.16441 -0.02083 0.17795 -0.02453 0.19236 -0.02639 C 0.20503 -0.02801 0.23871 -0.0287 0.24704 -0.02893 C 0.24965 -0.0294 0.25451 -0.03032 0.25451 -0.03009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2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992" y="5946334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Математичний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1 </a:t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5879955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Інтелектуальний  салат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835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Ім'я якої казкової героїні походить від одиниці вимірювання довжини?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6" y="188643"/>
            <a:ext cx="7344816" cy="549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17015" y="6009042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Дюймовочка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5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835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Яка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цифра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завжди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катається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електричці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652931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17015" y="6009042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ТРИ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835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математичну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фігуру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чоловіки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носили на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голові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капелюх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13"/>
          <a:stretch/>
        </p:blipFill>
        <p:spPr>
          <a:xfrm>
            <a:off x="1909947" y="203762"/>
            <a:ext cx="5609647" cy="546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17015" y="6009042"/>
              <a:ext cx="4536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omic Sans MS" pitchFamily="66" charset="0"/>
                </a:rPr>
                <a:t>Ц</a:t>
              </a:r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иліндр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6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835" y="364502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Який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математичний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закон,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відомий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всім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ще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з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молодших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класів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став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популярним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прислів'ям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64940" cy="476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5905043"/>
              <a:ext cx="5976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Від</a:t>
              </a:r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перестановки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доданків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сума не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змінюється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3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835" y="385292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Які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«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математичні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рослини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»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т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обі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відомі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79527" cy="531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5875112"/>
              <a:ext cx="5976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Золототисячник</a:t>
              </a:r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, </a:t>
              </a:r>
              <a:r>
                <a:rPr lang="ru-RU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столітник</a:t>
              </a:r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,</a:t>
              </a:r>
            </a:p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тисячолистник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3382" y="364502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В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якому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європейському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місті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є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вулиця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Піфагора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Архімеда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Ньютона 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і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Коперніка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1" y="332655"/>
            <a:ext cx="7914939" cy="527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5875112"/>
              <a:ext cx="5976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У столиці Нідерландів – </a:t>
              </a:r>
            </a:p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Амстердамі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2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3382" y="364502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Математичне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завдання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що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складається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з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умови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й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запитання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Задача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7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3382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Скільки нулів у мільйоні?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83" y="1484784"/>
            <a:ext cx="8145463" cy="349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71703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Яку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геометричну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фігуру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використовують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покарання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дітей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Кут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53" y="404664"/>
            <a:ext cx="857879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67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71703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Скільки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цифр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використовується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для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запису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чисел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10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027" y="634331"/>
            <a:ext cx="8703120" cy="45812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05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608" y="38610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Який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напій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найпоширеніший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світі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Вино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Кава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Чай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08381" y="5971003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Квас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162462"/>
            <a:ext cx="8378306" cy="5236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82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Геометричне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тіло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з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Єгипту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Піраміда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91900"/>
            <a:ext cx="8424936" cy="47373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08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149 млн. км –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відстань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…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omic Sans MS" pitchFamily="66" charset="0"/>
                </a:rPr>
                <a:t>в</a:t>
              </a:r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ід Землі до Сонця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653" y="260646"/>
            <a:ext cx="8099798" cy="53998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95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Емблемою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якого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авто є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чотири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кільця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Ауді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643" y="548680"/>
            <a:ext cx="8496943" cy="47808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46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П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ристрій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за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допомогою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якого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креслять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коло?</a:t>
            </a:r>
            <a:endParaRPr lang="ru-RU" sz="24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Циркуль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94652"/>
            <a:ext cx="752478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88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1736" y="371703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називаються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цифри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якими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ми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зазвичай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користуємося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Арабські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68271"/>
            <a:ext cx="7108652" cy="54381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04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1736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Скільки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тижнів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у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році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4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52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36" y="439292"/>
            <a:ext cx="7252668" cy="51920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22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1736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Які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цифри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малюють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небі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льотчики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Вісімки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77" y="357670"/>
            <a:ext cx="8316098" cy="47124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09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1736" y="371703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Звичайно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місяць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закінчується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30-м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або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31-м числом. У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якому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місяці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є 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28 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число?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У кожному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251" y="65427"/>
            <a:ext cx="8046320" cy="56898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32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4281" y="385446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легше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: 1 кг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цвяхів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чи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1 кг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пір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’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я?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Вони рівні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862" y="813812"/>
            <a:ext cx="8348282" cy="43505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79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4281" y="385446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На двох руках 10 пальців. Скільки пальців на десяти руках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50 пальців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41" y="116632"/>
            <a:ext cx="822065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53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7755" y="3583557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називається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частина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слова, яка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стоїть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після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приставки?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Суфікс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Корінь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Закінчення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Основна частина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6" y="72255"/>
            <a:ext cx="7399249" cy="554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-0.0085 0.00949 -0.01771 0.01922 -0.02934 0.02361 C -0.03923 0.03565 -0.02656 0.02199 -0.03958 0.03056 C -0.04114 0.03172 -0.04218 0.03426 -0.04392 0.03565 C -0.05104 0.04098 -0.05937 0.04236 -0.06684 0.04723 C -0.07465 0.05278 -0.08107 0.06088 -0.08975 0.06389 C -0.1 0.0794 -0.10121 0.07176 -0.11493 0.08287 C -0.121 0.0882 -0.12587 0.0919 -0.1335 0.09491 C -0.14305 0.10579 -0.15625 0.11366 -0.16892 0.11852 C -0.17239 0.12269 -0.17448 0.1257 -0.17934 0.12824 C -0.1835 0.13033 -0.19184 0.13311 -0.19184 0.13334 C -0.19757 0.13912 -0.20364 0.14167 -0.21076 0.14468 C -0.21909 0.15486 -0.23437 0.15741 -0.24618 0.16135 C -0.25729 0.17431 -0.24843 0.16621 -0.27951 0.16621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3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58052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Зоологічний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73845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Який птах виводить пташенят взимку?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Клест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Ластівка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Ворона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Горобець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" y="445373"/>
            <a:ext cx="7873100" cy="486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87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007 0.00232 0.01076 0.00625 0.01649 0.01158 C 0.02048 0.01505 0.02882 0.02176 0.02882 0.02199 C 0.03159 0.02662 0.03698 0.02801 0.04149 0.03218 C 0.04566 0.04051 0.03993 0.03148 0.04982 0.04005 C 0.05642 0.04584 0.0625 0.05232 0.06857 0.05834 C 0.07239 0.06621 0.08281 0.06852 0.09114 0.07385 C 0.09896 0.07848 0.09583 0.08056 0.10573 0.08542 C 0.11215 0.09607 0.1026 0.08172 0.11406 0.09329 C 0.11527 0.09445 0.11441 0.0963 0.11597 0.09723 C 0.11944 0.09954 0.12864 0.10232 0.12864 0.10255 C 0.13975 0.11297 0.15208 0.12014 0.17222 0.12315 C 0.18437 0.12686 0.19705 0.1257 0.20972 0.12824 C 0.2276 0.13172 0.24531 0.13681 0.2618 0.14283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4608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Ця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нічна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тварина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спить, обмотавши голову хвостом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Білка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Лемур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Польова миша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Бабак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5" y="116631"/>
            <a:ext cx="7427913" cy="5644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05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25 C -0.00937 -0.0125 -0.02205 -0.00602 -0.03246 0.00533 C -0.04982 0.025 -0.03402 0.01297 -0.04652 0.02176 C -0.04809 0.02686 -0.04878 0.03195 -0.05173 0.03635 C -0.05659 0.04375 -0.06389 0.05162 -0.06788 0.05973 C -0.071 0.06598 -0.07864 0.07801 -0.07864 0.07848 C -0.08246 0.09028 -0.0967 0.1088 -0.10729 0.11598 C -0.11458 0.12709 -0.12899 0.13056 -0.14097 0.13426 C -0.16007 0.13982 -0.1783 0.14561 -0.19809 0.14676 C -0.21354 0.14769 -0.22916 0.14838 -0.24444 0.14861 C -0.25902 0.14931 -0.27291 0.14861 -0.28732 0.14861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573016"/>
            <a:ext cx="777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chemeClr val="bg1"/>
                </a:solidFill>
                <a:latin typeface="Comic Sans MS" pitchFamily="66" charset="0"/>
              </a:rPr>
              <a:t>Яка тварина у відомій казці втратила свій хвіст, а потім отримала його як подарунок на свій День народження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Ослик </a:t>
              </a:r>
              <a:r>
                <a:rPr lang="uk-UA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Іа</a:t>
              </a:r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 («</a:t>
              </a:r>
              <a:r>
                <a:rPr lang="uk-UA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Вінні</a:t>
              </a:r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 Пух»)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028" y="116632"/>
            <a:ext cx="7443485" cy="552306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987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832837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Хто такий </a:t>
            </a:r>
            <a:r>
              <a:rPr lang="uk-UA" sz="2800" b="1" dirty="0" err="1" smtClean="0">
                <a:solidFill>
                  <a:schemeClr val="bg1"/>
                </a:solidFill>
                <a:latin typeface="Comic Sans MS" pitchFamily="66" charset="0"/>
              </a:rPr>
              <a:t>Ріккі-Тіккі-Таві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Мангуст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56792"/>
            <a:ext cx="3998516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120" y="1512100"/>
            <a:ext cx="4194542" cy="318572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63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7384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Comic Sans MS" pitchFamily="66" charset="0"/>
              </a:rPr>
              <a:t>Цей </a:t>
            </a:r>
            <a:r>
              <a:rPr lang="uk-UA" sz="2000" b="1" dirty="0">
                <a:solidFill>
                  <a:schemeClr val="bg1"/>
                </a:solidFill>
                <a:latin typeface="Comic Sans MS" pitchFamily="66" charset="0"/>
              </a:rPr>
              <a:t>прудкий звір має голову зайця, тулуб і передні лапи миші, задні ноги птаха, а хвіст лева</a:t>
            </a:r>
            <a:r>
              <a:rPr lang="uk-UA" sz="28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Бабак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Сурікат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Нутрія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Тушканчик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0" y="613181"/>
            <a:ext cx="8620656" cy="497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4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-0.02587 0.00139 -0.04931 0.00209 -0.07605 0.00232 C -0.09896 0.00417 -0.12691 0.00486 -0.15035 0.00533 C -0.1974 0.01019 -0.20955 0.00787 -0.27917 0.00787 " pathEditMode="relative" rAng="0" ptsTypes="f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7453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У цій тваринки хвіст буває лише в дитинстві. Потім пропадає.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Жаба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569" y="188640"/>
            <a:ext cx="7230868" cy="54231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42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2299" y="3648383"/>
            <a:ext cx="8185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Коли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європейці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привезли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цю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тварину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Таїті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мешканці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острова,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які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до того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її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жодного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разу не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бачили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, дали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їй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назву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«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свиня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з зубами на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голові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». А як </a:t>
            </a:r>
            <a:r>
              <a:rPr lang="ru-RU" b="1" dirty="0" err="1" smtClean="0">
                <a:solidFill>
                  <a:schemeClr val="bg1"/>
                </a:solidFill>
                <a:latin typeface="Comic Sans MS" pitchFamily="66" charset="0"/>
              </a:rPr>
              <a:t>називаємо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omic Sans MS" pitchFamily="66" charset="0"/>
              </a:rPr>
              <a:t>цю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тварину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ми?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Корова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4922" y="4928033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Нутрія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Коза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Вівця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9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" y="185319"/>
            <a:ext cx="7750272" cy="5143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4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0694 0.01667 0.02083 0.03542 0.04496 0.04977 C 0.05191 0.05394 0.06215 0.05764 0.06909 0.06181 C 0.0875 0.07269 0.10277 0.08565 0.1243 0.09561 C 0.13767 0.10186 0.15746 0.10324 0.16944 0.11019 C 0.17448 0.11667 0.1835 0.12037 0.2 0.12246 C 0.21389 0.13033 0.24635 0.13473 0.26909 0.13843 C 0.27743 0.13982 0.28767 0.14005 0.2934 0.14283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2299" y="3861047"/>
            <a:ext cx="818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якого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ссавця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найчастіший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пульс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Кролик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4922" y="4928033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Землерийка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Миша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Білка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9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9" y="131581"/>
            <a:ext cx="7042143" cy="5530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59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C -0.01371 0.00579 -0.02604 0.01597 -0.03594 0.02431 C -0.03802 0.02593 -0.03906 0.02801 -0.04045 0.02963 C -0.04114 0.03102 -0.04114 0.03264 -0.04253 0.03403 C -0.04982 0.04121 -0.06493 0.04445 -0.07604 0.04884 C -0.09166 0.05556 -0.10677 0.06088 -0.12274 0.06667 C -0.12934 0.07292 -0.15798 0.08195 -0.16944 0.08333 C -0.18003 0.08773 -0.19184 0.08773 -0.20295 0.09144 C -0.22847 0.1 -0.25208 0.11019 -0.27621 0.12037 C -0.2908 0.12639 -0.3059 0.13033 -0.3184 0.13843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9942" y="3645024"/>
            <a:ext cx="8185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називається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тварина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, 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якого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тато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– осел, а мама –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кобила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Поні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4922" y="4928033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Козел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Мул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Кулан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9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3" y="257667"/>
            <a:ext cx="7920880" cy="5280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048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231 C 0.09132 -0.01481 0.00451 -0.00347 0.27031 -0.00347 " pathEditMode="relative" rAng="0" ptsTypes="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75766" y="3750059"/>
            <a:ext cx="5581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omic Sans MS" pitchFamily="66" charset="0"/>
              </a:rPr>
              <a:t>8 × 9 ?</a:t>
            </a:r>
            <a:endParaRPr lang="ru-RU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72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79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63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85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2" y="-142381"/>
            <a:ext cx="5677181" cy="4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8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7" y="37890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Якого птаха називають лікарем дерев?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Дятел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6632"/>
            <a:ext cx="7416824" cy="556261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60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1850" y="37170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Отруту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якої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комахи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використовують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як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ліки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 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3" y="-148965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Бджоли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381" y="620688"/>
            <a:ext cx="850702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60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Чи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дихає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курча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яйці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Так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349" y="166385"/>
            <a:ext cx="7359741" cy="551980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82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Який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найменший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птах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Україні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Корольок (вага 5-7 г)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622" y="260648"/>
            <a:ext cx="7969839" cy="52955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843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Чи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є в природ</a:t>
            </a:r>
            <a:r>
              <a:rPr lang="uk-UA" sz="2800" b="1" dirty="0">
                <a:solidFill>
                  <a:schemeClr val="bg1"/>
                </a:solidFill>
                <a:latin typeface="Comic Sans MS" pitchFamily="66" charset="0"/>
              </a:rPr>
              <a:t>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пташине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молоко?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Так. У голубів та фламінго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59" y="249613"/>
            <a:ext cx="7993165" cy="53287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872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З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чого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складається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горб у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верблюда?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З жиру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89397"/>
            <a:ext cx="8292680" cy="51829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63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Священна тварина в Індії 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Корова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6632"/>
            <a:ext cx="8278974" cy="55158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24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Знаменита хижа риба Амазонки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Піран</a:t>
              </a:r>
              <a:r>
                <a:rPr lang="ru-RU" sz="2800" b="1" dirty="0" err="1">
                  <a:solidFill>
                    <a:schemeClr val="bg1"/>
                  </a:solidFill>
                  <a:latin typeface="Comic Sans MS" pitchFamily="66" charset="0"/>
                </a:rPr>
                <a:t>ь</a:t>
              </a:r>
              <a:r>
                <a:rPr lang="ru-RU" sz="28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я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464" y="97497"/>
            <a:ext cx="5775133" cy="57077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361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5210" y="37170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Ці морські тварини тримаються за лапи коли сплять, щоб їх не віднесло течією.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Морські видри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1988"/>
            <a:ext cx="7603117" cy="57432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32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4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8281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Цей дивовижний світ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7755" y="3583557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Назва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якої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рослини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вказує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місце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д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е вона росте?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Крапива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Кульбабка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Подорожник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Ромашка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6" y="72255"/>
            <a:ext cx="7308098" cy="562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4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Організми, які забезпечують планету киснем.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Рослини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04" y="116632"/>
            <a:ext cx="8142470" cy="551586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61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12065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Узагальнена назва сукупності рослин.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Флора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2069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Який злак росте у воді?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Рис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66" y="116632"/>
            <a:ext cx="7969894" cy="55621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040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2069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У якому лісі немає листя?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05147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У хвойному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153" y="116633"/>
            <a:ext cx="7437113" cy="55958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76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73845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Французька назва картоплі.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Земляне яблуко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Гігантський редис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Солона ріпа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Рослинний хліб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86151"/>
            <a:ext cx="8568950" cy="5123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007 0.00232 0.01076 0.00625 0.01649 0.01158 C 0.02048 0.01505 0.02882 0.02176 0.02882 0.02199 C 0.03159 0.02662 0.03698 0.02801 0.04149 0.03218 C 0.04566 0.04051 0.03993 0.03148 0.04982 0.04005 C 0.05642 0.04584 0.0625 0.05232 0.06857 0.05834 C 0.07239 0.06621 0.08281 0.06852 0.09114 0.07385 C 0.09896 0.07848 0.09583 0.08056 0.10573 0.08542 C 0.11215 0.09607 0.1026 0.08172 0.11406 0.09329 C 0.11527 0.09445 0.11441 0.0963 0.11597 0.09723 C 0.11944 0.09954 0.12864 0.10232 0.12864 0.10255 C 0.13975 0.11297 0.15208 0.12014 0.17222 0.12315 C 0.18437 0.12686 0.19705 0.1257 0.20972 0.12824 C 0.2276 0.13172 0.24531 0.13681 0.2618 0.14283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2069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Як називається суцвіття злаків?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Колос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188640"/>
            <a:ext cx="8543123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0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2069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З якої рослини виготовляють цукор?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Цукровий буряк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8640"/>
            <a:ext cx="8091868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02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2069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Найвища трава на Землі.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Бамбук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055" y="116632"/>
            <a:ext cx="7951689" cy="548231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26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7170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Із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якого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боку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стовбури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дерев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укриті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мохом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З північного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583" y="116632"/>
            <a:ext cx="7495918" cy="562193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379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називається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капуста схожа на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ріпу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Кольрабі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40" y="95706"/>
            <a:ext cx="7612744" cy="57095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36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7755" y="3583557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число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Китаї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і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Єгипті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вважається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щасливим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, а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нашій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країні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7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13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10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8729"/>
            <a:ext cx="7477545" cy="560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83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-0.00382 0.01019 -0.00833 0.01181 -0.01944 0.01528 C -0.02795 0.02246 -0.03298 0.02523 -0.04444 0.02755 C -0.0533 0.03635 -0.06753 0.04167 -0.08021 0.04514 C -0.08715 0.05162 -0.09305 0.05278 -0.10225 0.05533 C -0.1118 0.06135 -0.1184 0.06297 -0.12986 0.06528 C -0.13715 0.07199 -0.14305 0.07408 -0.15191 0.07801 C -0.16076 0.08218 -0.16458 0.0875 -0.17413 0.09074 C -0.18333 0.09908 -0.19409 0.10278 -0.20451 0.11065 C -0.22413 0.125 -0.24062 0.14329 -0.26527 0.15116 C -0.27309 0.16204 -0.27569 0.15857 -0.28732 0.1638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8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5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8281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Обертаючи глобус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назву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давнину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мала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річка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Дніпро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Борисфен, Славутич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62" y="334926"/>
            <a:ext cx="8748525" cy="49236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84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1013" y="3790433"/>
            <a:ext cx="816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айбільше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за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площею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озеро на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Землі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Озеро Вікторія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Озеро Мічиган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Байкал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Каспійське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77" y="233144"/>
            <a:ext cx="6895090" cy="528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20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C -0.07049 2.59259E-6 -0.1408 2.59259E-6 -0.21129 2.59259E-6 " pathEditMode="relative" ptsTypes="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1013" y="3790433"/>
            <a:ext cx="816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Скільки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Землі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океанів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8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90" y="233142"/>
            <a:ext cx="5462391" cy="5462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65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-0.00868 0.00186 -0.01284 0.00741 -0.02118 0.01019 C -0.03246 0.01783 -0.04479 0.0257 -0.05503 0.03496 C -0.05677 0.03658 -0.05764 0.03912 -0.05972 0.04074 C -0.07031 0.04815 -0.07986 0.05116 -0.09201 0.05394 C -0.11284 0.0669 -0.13437 0.0801 -0.15642 0.0919 C -0.16371 0.09607 -0.17083 0.10278 -0.17899 0.1051 C -0.18455 0.10672 -0.1908 0.10787 -0.1967 0.10949 C -0.2059 0.11528 -0.22274 0.12107 -0.23385 0.12408 C -0.24149 0.1294 -0.24861 0.12986 -0.25781 0.13287 C -0.27152 0.1375 -0.28593 0.14236 -0.3 0.14607 C -0.31007 0.15232 -0.30642 0.14977 -0.31111 0.15348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Найбільший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океан?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Тихий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29" y="116632"/>
            <a:ext cx="8824358" cy="50077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466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називаються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гігантські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хвилі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Цунамі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169" y="116632"/>
            <a:ext cx="7287632" cy="54657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35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Хто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відкрив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Америку?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Христофор Колумб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928" y="116631"/>
            <a:ext cx="8437544" cy="56378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52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Найдовша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ріка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світі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3688" y="6009042"/>
              <a:ext cx="5976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Ріка Ніл (Єгипет)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842493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49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3231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Найвища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гора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світі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53423" y="5903893"/>
              <a:ext cx="5976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Джомолунгма (Еверест)</a:t>
              </a:r>
              <a:endParaRPr lang="ru-RU" sz="2400" b="1" dirty="0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8848 м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5435"/>
            <a:ext cx="7776864" cy="56598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32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1013" y="3645024"/>
            <a:ext cx="816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означає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слово Сахара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перекладі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арабської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Пісок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Пустеля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Засушлива земля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Земля вітрів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" y="236725"/>
            <a:ext cx="8642491" cy="4868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4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-0.00868 0.00186 -0.01284 0.00741 -0.02118 0.01019 C -0.03246 0.01783 -0.04479 0.0257 -0.05503 0.03496 C -0.05677 0.03658 -0.05764 0.03912 -0.05972 0.04074 C -0.07031 0.04815 -0.07986 0.05116 -0.09201 0.05394 C -0.11284 0.0669 -0.13437 0.0801 -0.15642 0.0919 C -0.16371 0.09607 -0.17083 0.10278 -0.17899 0.1051 C -0.18455 0.10672 -0.1908 0.10787 -0.1967 0.10949 C -0.2059 0.11528 -0.22274 0.12107 -0.23385 0.12408 C -0.24149 0.1294 -0.24861 0.12986 -0.25781 0.13287 C -0.27152 0.1375 -0.28593 0.14236 -0.3 0.14607 C -0.31007 0.15232 -0.30642 0.14977 -0.31111 0.15348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65150" y="384079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Яка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буква 10 в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алфавіті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І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7" y="5032222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К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latin typeface="Comic Sans MS" pitchFamily="66" charset="0"/>
                </a:rPr>
                <a:t>З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Ж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3" y="119285"/>
            <a:ext cx="7837585" cy="559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58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1012" y="3861047"/>
            <a:ext cx="816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Який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материк є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найпосушливішим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Європа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Азія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Африка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Австралія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0" y="216420"/>
            <a:ext cx="8684959" cy="4885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7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-0.09046 0.00093 -0.15747 0.00347 -0.24219 0.00556 C -0.25487 0.01204 -0.25886 0.00996 -0.27743 0.01134 C -0.29618 0.01459 -0.31546 0.01875 -0.33438 0.01875 " pathEditMode="relative" rAng="0" ptsTypes="fff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Яким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приладом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вимірюють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атмосферний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тиск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Барометром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5142" y="130797"/>
            <a:ext cx="5696340" cy="56492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712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4880" y="3801753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Місце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пустелі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де є вода і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рослинність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Оазис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0777"/>
            <a:ext cx="8496944" cy="56600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03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15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6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/>
            </a:r>
            <a:b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15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itchFamily="66" charset="0"/>
              </a:rPr>
              <a:t>ТУР</a:t>
            </a:r>
            <a:endParaRPr lang="ru-RU" sz="15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8281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Космічна одіссея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3392" y="37170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Скільки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планет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обертається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навколо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Сонця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Вісім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76672"/>
            <a:ext cx="856938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09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7855" y="3645024"/>
            <a:ext cx="8185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небесне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тіло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відомо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своїми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кільцями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з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каменів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і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шматків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льоду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959" y="512925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Нептун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4922" y="4928033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96713" y="5098472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Сатурн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Меркурій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Уран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9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9" y="240431"/>
            <a:ext cx="8772017" cy="492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21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C -0.01371 0.00579 -0.02604 0.01597 -0.03594 0.02431 C -0.03802 0.02593 -0.03906 0.02801 -0.04045 0.02963 C -0.04114 0.03102 -0.04114 0.03264 -0.04253 0.03403 C -0.04982 0.04121 -0.06493 0.04445 -0.07604 0.04884 C -0.09166 0.05556 -0.10677 0.06088 -0.12274 0.06667 C -0.12934 0.07292 -0.15798 0.08195 -0.16944 0.08333 C -0.18003 0.08773 -0.19184 0.08773 -0.20295 0.09144 C -0.22847 0.1 -0.25208 0.11019 -0.27621 0.12037 C -0.2908 0.12639 -0.3059 0.13033 -0.3184 0.13843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3392" y="37170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Найхолодніша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з планет,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що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обертається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лежачи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на одному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боці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Уран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56" y="262328"/>
            <a:ext cx="8717883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384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81506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Перший в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світі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космодром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Байконур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6632"/>
            <a:ext cx="8424936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484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573016"/>
            <a:ext cx="777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Властивість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тіл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із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масою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притягуватись</a:t>
            </a:r>
            <a:endParaRPr lang="ru-RU" sz="2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sz="2200" b="1" dirty="0" err="1">
                <a:solidFill>
                  <a:schemeClr val="bg1"/>
                </a:solidFill>
                <a:latin typeface="Comic Sans MS" pitchFamily="66" charset="0"/>
              </a:rPr>
              <a:t>о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дне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до одного. Одна з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фундаментальних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 сил </a:t>
            </a:r>
            <a:r>
              <a:rPr lang="ru-RU" sz="2200" b="1" dirty="0" err="1" smtClean="0">
                <a:solidFill>
                  <a:schemeClr val="bg1"/>
                </a:solidFill>
                <a:latin typeface="Comic Sans MS" pitchFamily="66" charset="0"/>
              </a:rPr>
              <a:t>природи</a:t>
            </a:r>
            <a:endParaRPr lang="ru-RU" sz="22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Гравітація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69" y="414539"/>
            <a:ext cx="8866559" cy="43826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07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5" y="3605101"/>
            <a:ext cx="813690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Comic Sans MS" pitchFamily="66" charset="0"/>
              </a:rPr>
              <a:t>Кому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належить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 цитата: «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Облетівши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 Землю в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кораблі-супутнику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, я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побачив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, яка прекрасна наша планета. Люди, давайте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зберігати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 і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примножувати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latin typeface="Comic Sans MS" pitchFamily="66" charset="0"/>
              </a:rPr>
              <a:t>цю</a:t>
            </a:r>
            <a:r>
              <a:rPr lang="ru-RU" sz="1900" b="1" dirty="0">
                <a:solidFill>
                  <a:schemeClr val="bg1"/>
                </a:solidFill>
                <a:latin typeface="Comic Sans MS" pitchFamily="66" charset="0"/>
              </a:rPr>
              <a:t> красу, а не </a:t>
            </a:r>
            <a:r>
              <a:rPr lang="ru-RU" sz="1900" b="1" dirty="0" err="1" smtClean="0">
                <a:solidFill>
                  <a:schemeClr val="bg1"/>
                </a:solidFill>
                <a:latin typeface="Comic Sans MS" pitchFamily="66" charset="0"/>
              </a:rPr>
              <a:t>руйнувати</a:t>
            </a:r>
            <a:r>
              <a:rPr lang="ru-RU" sz="19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900" b="1" dirty="0" err="1" smtClean="0">
                <a:solidFill>
                  <a:schemeClr val="bg1"/>
                </a:solidFill>
                <a:latin typeface="Comic Sans MS" pitchFamily="66" charset="0"/>
              </a:rPr>
              <a:t>її</a:t>
            </a:r>
            <a:r>
              <a:rPr lang="ru-RU" sz="1900" b="1" dirty="0" smtClean="0">
                <a:solidFill>
                  <a:schemeClr val="bg1"/>
                </a:solidFill>
                <a:latin typeface="Comic Sans MS" pitchFamily="66" charset="0"/>
              </a:rPr>
              <a:t>»?</a:t>
            </a:r>
            <a:r>
              <a:rPr lang="uk-UA" sz="19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1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Юрію Гагаріну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Нілу </a:t>
              </a:r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Армстронгу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Леоніду Каденюку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Олексію Леонову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7" y="310348"/>
            <a:ext cx="8676962" cy="464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22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007 0.00232 0.01076 0.00625 0.01649 0.01158 C 0.02048 0.01505 0.02882 0.02176 0.02882 0.02199 C 0.03159 0.02662 0.03698 0.02801 0.04149 0.03218 C 0.04566 0.04051 0.03993 0.03148 0.04982 0.04005 C 0.05642 0.04584 0.0625 0.05232 0.06857 0.05834 C 0.07239 0.06621 0.08281 0.06852 0.09114 0.07385 C 0.09896 0.07848 0.09583 0.08056 0.10573 0.08542 C 0.11215 0.09607 0.1026 0.08172 0.11406 0.09329 C 0.11527 0.09445 0.11441 0.0963 0.11597 0.09723 C 0.11944 0.09954 0.12864 0.10232 0.12864 0.10255 C 0.13975 0.11297 0.15208 0.12014 0.17222 0.12315 C 0.18437 0.12686 0.19705 0.1257 0.20972 0.12824 C 0.2276 0.13172 0.24531 0.13681 0.2618 0.14283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7584" y="3573016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називається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фігура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, у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якої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всі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сторони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рівні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3853" y="5036917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Квадрат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13316" y="5032222"/>
              <a:ext cx="299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Прямокутник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6804" y="6032559"/>
              <a:ext cx="3019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Трапеція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4" y="5971003"/>
              <a:ext cx="38884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П</a:t>
              </a:r>
              <a:r>
                <a:rPr lang="en-US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’</a:t>
              </a:r>
              <a:r>
                <a:rPr lang="uk-UA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ятикутник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1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106605"/>
            <a:ext cx="5677181" cy="578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91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0486 0.0132 0.01718 0.02454 0.02621 0.03611 C 0.03194 0.04329 0.04392 0.04514 0.04948 0.05186 C 0.06059 0.06505 0.06093 0.06922 0.07552 0.07778 C 0.0835 0.0882 0.09687 0.10486 0.11041 0.10903 C 0.12587 0.12269 0.14149 0.13403 0.16284 0.14005 C 0.17343 0.1551 0.16215 0.14283 0.17743 0.15023 C 0.18003 0.15162 0.19774 0.16273 0.20347 0.16621 C 0.20902 0.16968 0.21701 0.16945 0.22378 0.17107 C 0.22968 0.17269 0.23541 0.17477 0.24132 0.17662 C 0.24444 0.17732 0.25 0.17894 0.25 0.17917 C 0.25937 0.18496 0.25503 0.18426 0.2618 0.18426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64502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Перша 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в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світі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приватна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компанія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, яка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розробляє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ракети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космічних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пасажирських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перевезень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. Заснована «живою легендою»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сучасного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omic Sans MS" pitchFamily="66" charset="0"/>
              </a:rPr>
              <a:t>підприємництва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omic Sans MS" pitchFamily="66" charset="0"/>
              </a:rPr>
              <a:t>Елон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ом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omic Sans MS" pitchFamily="66" charset="0"/>
              </a:rPr>
              <a:t>Маск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044624" y="5805264"/>
            <a:ext cx="8832472" cy="930776"/>
            <a:chOff x="-905147" y="5805264"/>
            <a:chExt cx="8832472" cy="930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5147" y="5805264"/>
              <a:ext cx="8832472" cy="9307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72945" y="5978264"/>
              <a:ext cx="59766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SpaceX</a:t>
              </a:r>
              <a:endParaRPr lang="ru-RU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04664"/>
            <a:ext cx="8784976" cy="49347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8821" y="3717032"/>
            <a:ext cx="816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Яка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зірка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розташована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найближче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нашої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omic Sans MS" pitchFamily="66" charset="0"/>
              </a:rPr>
              <a:t>Сонячної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itchFamily="66" charset="0"/>
              </a:rPr>
              <a:t>системи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13" y="5129250"/>
              <a:ext cx="3217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Альфа Центавра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7262" y="5105327"/>
              <a:ext cx="29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Пандора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847" y="6032559"/>
              <a:ext cx="3019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Сіріус</a:t>
              </a:r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Проксима</a:t>
              </a:r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Центавра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9" y="163406"/>
            <a:ext cx="7463928" cy="559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48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C -0.09046 0.00093 -0.15747 0.00347 -0.24219 0.00556 C -0.25487 0.01204 -0.25886 0.00996 -0.27743 0.01134 C -0.29618 0.01459 -0.31546 0.01875 -0.33438 0.01875 " pathEditMode="relative" rAng="0" ptsTypes="fff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6491" y="3861047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Скільки років Всесвіту</a:t>
            </a:r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4897257"/>
            <a:ext cx="4499992" cy="864096"/>
            <a:chOff x="1" y="4897257"/>
            <a:chExt cx="4499992" cy="864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4" r="-1"/>
            <a:stretch/>
          </p:blipFill>
          <p:spPr>
            <a:xfrm>
              <a:off x="1" y="4897257"/>
              <a:ext cx="4499992" cy="8640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491" y="5103197"/>
              <a:ext cx="3042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2019 років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503" y="4897256"/>
            <a:ext cx="4464497" cy="864097"/>
            <a:chOff x="4679503" y="4897256"/>
            <a:chExt cx="4464497" cy="8640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6"/>
            <a:stretch/>
          </p:blipFill>
          <p:spPr>
            <a:xfrm>
              <a:off x="4679503" y="4897256"/>
              <a:ext cx="4464497" cy="8640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48060" y="5098471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20 млрд. років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5877272"/>
            <a:ext cx="4491786" cy="895350"/>
            <a:chOff x="0" y="5877272"/>
            <a:chExt cx="4491786" cy="8953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2"/>
            <a:stretch/>
          </p:blipFill>
          <p:spPr>
            <a:xfrm>
              <a:off x="0" y="5877272"/>
              <a:ext cx="4491786" cy="8953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1560" y="6032557"/>
              <a:ext cx="322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13,8 </a:t>
              </a:r>
              <a:r>
                <a:rPr lang="uk-UA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млрд.років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4923" y="5877272"/>
            <a:ext cx="4469077" cy="895350"/>
            <a:chOff x="4674923" y="5877272"/>
            <a:chExt cx="4469077" cy="8953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55"/>
            <a:stretch/>
          </p:blipFill>
          <p:spPr>
            <a:xfrm>
              <a:off x="4674923" y="5877272"/>
              <a:ext cx="4469077" cy="895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48062" y="6032558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100 млрд. років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12" y="-142382"/>
            <a:ext cx="5677181" cy="40034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" y="347383"/>
            <a:ext cx="8865150" cy="498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34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C 0.01267 -0.00162 0.02257 -0.00393 0.03576 -0.00509 C 0.05156 -0.0081 0.03489 -0.00532 0.06423 -0.00764 C 0.07291 -0.00833 0.08177 -0.01041 0.09045 -0.01134 C 0.1118 -0.01574 0.125 -0.01782 0.14948 -0.01898 C 0.16441 -0.02083 0.17795 -0.02453 0.19236 -0.02639 C 0.20503 -0.02801 0.23871 -0.0287 0.24704 -0.02893 C 0.24965 -0.0294 0.25451 -0.03032 0.25451 -0.03009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6450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Comic Sans MS" pitchFamily="66" charset="0"/>
              </a:rPr>
              <a:t>Хто ці милі собачки на фото і чим вони відомі?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2815362" y="5224286"/>
            <a:ext cx="11737304" cy="1397170"/>
            <a:chOff x="-2473712" y="5711189"/>
            <a:chExt cx="10357503" cy="12072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3712" y="5711189"/>
              <a:ext cx="10357503" cy="120726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9803" y="5881275"/>
              <a:ext cx="6770274" cy="1037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Білка та Стрілка,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яких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на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кораблі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«Супутник-5» </a:t>
              </a:r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відправили</a:t>
              </a:r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у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космічний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політ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на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орбіту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endParaRPr lang="ru-RU" sz="2400" b="1" dirty="0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19 </a:t>
              </a:r>
              <a:r>
                <a:rPr lang="ru-RU" sz="2400" b="1" dirty="0" err="1">
                  <a:solidFill>
                    <a:schemeClr val="bg1"/>
                  </a:solidFill>
                  <a:latin typeface="Comic Sans MS" pitchFamily="66" charset="0"/>
                </a:rPr>
                <a:t>серпня</a:t>
              </a:r>
              <a:r>
                <a:rPr lang="ru-RU" sz="2400" b="1" dirty="0">
                  <a:solidFill>
                    <a:schemeClr val="bg1"/>
                  </a:solidFill>
                  <a:latin typeface="Comic Sans MS" pitchFamily="66" charset="0"/>
                </a:rPr>
                <a:t> 1960 року.</a:t>
              </a:r>
              <a:endParaRPr lang="ru-RU" sz="24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4128" y="126330"/>
            <a:ext cx="5028305" cy="33474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2866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64502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Як </a:t>
            </a:r>
            <a:r>
              <a:rPr lang="ru-RU" sz="2000" b="1" dirty="0" err="1">
                <a:solidFill>
                  <a:schemeClr val="bg1"/>
                </a:solidFill>
                <a:latin typeface="Comic Sans MS" pitchFamily="66" charset="0"/>
              </a:rPr>
              <a:t>звуть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 космонавта з </a:t>
            </a:r>
            <a:r>
              <a:rPr lang="ru-RU" sz="2000" b="1" dirty="0" err="1">
                <a:solidFill>
                  <a:schemeClr val="bg1"/>
                </a:solidFill>
                <a:latin typeface="Comic Sans MS" pitchFamily="66" charset="0"/>
              </a:rPr>
              <a:t>українським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 прапором на фото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  <a:latin typeface="Comic Sans MS" pitchFamily="66" charset="0"/>
              </a:rPr>
              <a:t>щ</a:t>
            </a:r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побував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космосі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як перший космонавт </a:t>
            </a:r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незалежної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України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? </a:t>
            </a:r>
            <a:endParaRPr lang="ru-RU" sz="20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2815362" y="5534373"/>
            <a:ext cx="11737304" cy="1013025"/>
            <a:chOff x="-2473712" y="5711189"/>
            <a:chExt cx="10357503" cy="12072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3712" y="5711189"/>
              <a:ext cx="10357503" cy="120726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18933" y="6003049"/>
              <a:ext cx="6770274" cy="62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solidFill>
                    <a:schemeClr val="bg1"/>
                  </a:solidFill>
                  <a:latin typeface="Comic Sans MS" pitchFamily="66" charset="0"/>
                </a:rPr>
                <a:t>Леонід Каденюк</a:t>
              </a:r>
              <a:endParaRPr lang="ru-RU" sz="28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4128" y="219713"/>
            <a:ext cx="5028305" cy="31606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87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3586" y="3801753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е 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і за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яких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обставин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зроблена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mic Sans MS" pitchFamily="66" charset="0"/>
              </a:rPr>
              <a:t>ця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фотографія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Хто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ній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? </a:t>
            </a:r>
            <a:endParaRPr lang="ru-RU" sz="24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8" y="-201676"/>
            <a:ext cx="5677181" cy="400342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2815362" y="5534373"/>
            <a:ext cx="11737304" cy="1013025"/>
            <a:chOff x="-2473712" y="5711189"/>
            <a:chExt cx="10357503" cy="120726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3712" y="5711189"/>
              <a:ext cx="10357503" cy="120726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18933" y="5893012"/>
              <a:ext cx="6770274" cy="84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  <a:latin typeface="Comic Sans MS" pitchFamily="66" charset="0"/>
                </a:rPr>
                <a:t>Американський космонавт Ніл </a:t>
              </a:r>
              <a:r>
                <a:rPr lang="uk-UA" sz="20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Армстронг</a:t>
              </a:r>
              <a:endParaRPr lang="uk-UA" sz="2000" b="1" dirty="0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  <a:latin typeface="Comic Sans MS" pitchFamily="66" charset="0"/>
                </a:rPr>
                <a:t>п</a:t>
              </a:r>
              <a:r>
                <a:rPr lang="uk-UA" sz="2000" b="1" dirty="0" smtClean="0">
                  <a:solidFill>
                    <a:schemeClr val="bg1"/>
                  </a:solidFill>
                  <a:latin typeface="Comic Sans MS" pitchFamily="66" charset="0"/>
                </a:rPr>
                <a:t>ід час першої висадки на Місяць 20 липня 1969 р.</a:t>
              </a:r>
              <a:endParaRPr lang="ru-RU" sz="2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162" y="116632"/>
            <a:ext cx="5473949" cy="32843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8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1132</Words>
  <Application>Microsoft Office PowerPoint</Application>
  <PresentationFormat>Экран (4:3)</PresentationFormat>
  <Paragraphs>293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Презентация PowerPoint</vt:lpstr>
      <vt:lpstr>1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 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user</cp:lastModifiedBy>
  <cp:revision>104</cp:revision>
  <dcterms:created xsi:type="dcterms:W3CDTF">2019-06-12T11:42:05Z</dcterms:created>
  <dcterms:modified xsi:type="dcterms:W3CDTF">2019-09-03T13:07:40Z</dcterms:modified>
</cp:coreProperties>
</file>